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13AE9-FDAA-4B1E-8A62-FAD6E6FE315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BC95C325-6F34-498B-B6B1-FDB41C2ED6D1}">
      <dgm:prSet/>
      <dgm:spPr/>
      <dgm:t>
        <a:bodyPr/>
        <a:lstStyle/>
        <a:p>
          <a:pPr rtl="0"/>
          <a:r>
            <a:rPr lang="ru-RU" smtClean="0"/>
            <a:t>Многомиллионное дело Агафуровых начиналось практически с нуля. Отец братьев Агафуровых, Хисаметдин Гафурович, родился в 1831 году в деревне Малые Елги Казанской губернии в бедной крестьянской семье.</a:t>
          </a:r>
          <a:endParaRPr lang="ru-RU"/>
        </a:p>
      </dgm:t>
    </dgm:pt>
    <dgm:pt modelId="{EBC9772A-BE57-48AB-9D2F-CC2519EF9C59}" type="parTrans" cxnId="{BF45A2B0-7299-40A5-B820-1DDA626D7E2A}">
      <dgm:prSet/>
      <dgm:spPr/>
      <dgm:t>
        <a:bodyPr/>
        <a:lstStyle/>
        <a:p>
          <a:endParaRPr lang="ru-RU"/>
        </a:p>
      </dgm:t>
    </dgm:pt>
    <dgm:pt modelId="{B65C5C58-5605-41C4-9F00-6599B380E75B}" type="sibTrans" cxnId="{BF45A2B0-7299-40A5-B820-1DDA626D7E2A}">
      <dgm:prSet/>
      <dgm:spPr/>
      <dgm:t>
        <a:bodyPr/>
        <a:lstStyle/>
        <a:p>
          <a:endParaRPr lang="ru-RU"/>
        </a:p>
      </dgm:t>
    </dgm:pt>
    <dgm:pt modelId="{69C1B5DA-32DB-4A74-A4CF-A510ED37153B}" type="pres">
      <dgm:prSet presAssocID="{60D13AE9-FDAA-4B1E-8A62-FAD6E6FE315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67BC2D-1B35-4924-A850-1208052B4109}" type="pres">
      <dgm:prSet presAssocID="{BC95C325-6F34-498B-B6B1-FDB41C2ED6D1}" presName="hierRoot1" presStyleCnt="0">
        <dgm:presLayoutVars>
          <dgm:hierBranch val="init"/>
        </dgm:presLayoutVars>
      </dgm:prSet>
      <dgm:spPr/>
    </dgm:pt>
    <dgm:pt modelId="{F1830290-EC50-40A5-987A-B82E05D52314}" type="pres">
      <dgm:prSet presAssocID="{BC95C325-6F34-498B-B6B1-FDB41C2ED6D1}" presName="rootComposite1" presStyleCnt="0"/>
      <dgm:spPr/>
    </dgm:pt>
    <dgm:pt modelId="{0A586793-D2B3-49FA-B0A0-7967CB944158}" type="pres">
      <dgm:prSet presAssocID="{BC95C325-6F34-498B-B6B1-FDB41C2ED6D1}" presName="rootText1" presStyleLbl="alignAcc1" presStyleIdx="0" presStyleCnt="0">
        <dgm:presLayoutVars>
          <dgm:chPref val="3"/>
        </dgm:presLayoutVars>
      </dgm:prSet>
      <dgm:spPr/>
    </dgm:pt>
    <dgm:pt modelId="{3F65E6FA-562D-4D81-A614-F47345804514}" type="pres">
      <dgm:prSet presAssocID="{BC95C325-6F34-498B-B6B1-FDB41C2ED6D1}" presName="topArc1" presStyleLbl="parChTrans1D1" presStyleIdx="0" presStyleCnt="2"/>
      <dgm:spPr/>
    </dgm:pt>
    <dgm:pt modelId="{3DCBD69C-A401-4637-B7EB-AA40EB9C64FC}" type="pres">
      <dgm:prSet presAssocID="{BC95C325-6F34-498B-B6B1-FDB41C2ED6D1}" presName="bottomArc1" presStyleLbl="parChTrans1D1" presStyleIdx="1" presStyleCnt="2"/>
      <dgm:spPr/>
    </dgm:pt>
    <dgm:pt modelId="{53E4D311-F394-431E-A74A-2FB7BCE416CC}" type="pres">
      <dgm:prSet presAssocID="{BC95C325-6F34-498B-B6B1-FDB41C2ED6D1}" presName="topConnNode1" presStyleLbl="node1" presStyleIdx="0" presStyleCnt="0"/>
      <dgm:spPr/>
    </dgm:pt>
    <dgm:pt modelId="{DBD119CF-BCFD-4A37-8A9F-D85C7D2ABE5C}" type="pres">
      <dgm:prSet presAssocID="{BC95C325-6F34-498B-B6B1-FDB41C2ED6D1}" presName="hierChild2" presStyleCnt="0"/>
      <dgm:spPr/>
    </dgm:pt>
    <dgm:pt modelId="{BEA4DC80-1965-485B-B354-2AFADA8907F3}" type="pres">
      <dgm:prSet presAssocID="{BC95C325-6F34-498B-B6B1-FDB41C2ED6D1}" presName="hierChild3" presStyleCnt="0"/>
      <dgm:spPr/>
    </dgm:pt>
  </dgm:ptLst>
  <dgm:cxnLst>
    <dgm:cxn modelId="{DE20C059-10A0-4F50-B6A1-8C0697D24B85}" type="presOf" srcId="{BC95C325-6F34-498B-B6B1-FDB41C2ED6D1}" destId="{53E4D311-F394-431E-A74A-2FB7BCE416CC}" srcOrd="1" destOrd="0" presId="urn:microsoft.com/office/officeart/2008/layout/HalfCircleOrganizationChart"/>
    <dgm:cxn modelId="{06F4C644-28D5-418D-AF88-F766D9B1CDD9}" type="presOf" srcId="{BC95C325-6F34-498B-B6B1-FDB41C2ED6D1}" destId="{0A586793-D2B3-49FA-B0A0-7967CB944158}" srcOrd="0" destOrd="0" presId="urn:microsoft.com/office/officeart/2008/layout/HalfCircleOrganizationChart"/>
    <dgm:cxn modelId="{8CA439D3-38BD-4078-8DA8-EC4E1CB15776}" type="presOf" srcId="{60D13AE9-FDAA-4B1E-8A62-FAD6E6FE315D}" destId="{69C1B5DA-32DB-4A74-A4CF-A510ED37153B}" srcOrd="0" destOrd="0" presId="urn:microsoft.com/office/officeart/2008/layout/HalfCircleOrganizationChart"/>
    <dgm:cxn modelId="{BF45A2B0-7299-40A5-B820-1DDA626D7E2A}" srcId="{60D13AE9-FDAA-4B1E-8A62-FAD6E6FE315D}" destId="{BC95C325-6F34-498B-B6B1-FDB41C2ED6D1}" srcOrd="0" destOrd="0" parTransId="{EBC9772A-BE57-48AB-9D2F-CC2519EF9C59}" sibTransId="{B65C5C58-5605-41C4-9F00-6599B380E75B}"/>
    <dgm:cxn modelId="{576CD571-157E-41F9-807D-80E638FFD124}" type="presParOf" srcId="{69C1B5DA-32DB-4A74-A4CF-A510ED37153B}" destId="{CF67BC2D-1B35-4924-A850-1208052B4109}" srcOrd="0" destOrd="0" presId="urn:microsoft.com/office/officeart/2008/layout/HalfCircleOrganizationChart"/>
    <dgm:cxn modelId="{CEE4BBA5-081C-4BAB-9083-DFA68198B6EC}" type="presParOf" srcId="{CF67BC2D-1B35-4924-A850-1208052B4109}" destId="{F1830290-EC50-40A5-987A-B82E05D52314}" srcOrd="0" destOrd="0" presId="urn:microsoft.com/office/officeart/2008/layout/HalfCircleOrganizationChart"/>
    <dgm:cxn modelId="{E9E52212-825D-4093-B556-514E585F4E6F}" type="presParOf" srcId="{F1830290-EC50-40A5-987A-B82E05D52314}" destId="{0A586793-D2B3-49FA-B0A0-7967CB944158}" srcOrd="0" destOrd="0" presId="urn:microsoft.com/office/officeart/2008/layout/HalfCircleOrganizationChart"/>
    <dgm:cxn modelId="{120C889E-91E5-4E1A-B61D-44184A6C3CFF}" type="presParOf" srcId="{F1830290-EC50-40A5-987A-B82E05D52314}" destId="{3F65E6FA-562D-4D81-A614-F47345804514}" srcOrd="1" destOrd="0" presId="urn:microsoft.com/office/officeart/2008/layout/HalfCircleOrganizationChart"/>
    <dgm:cxn modelId="{06196DFC-3C48-4FAB-9340-D955D9B668D7}" type="presParOf" srcId="{F1830290-EC50-40A5-987A-B82E05D52314}" destId="{3DCBD69C-A401-4637-B7EB-AA40EB9C64FC}" srcOrd="2" destOrd="0" presId="urn:microsoft.com/office/officeart/2008/layout/HalfCircleOrganizationChart"/>
    <dgm:cxn modelId="{4A362BDF-2B2D-4DEC-A7FD-389DE6A1EA76}" type="presParOf" srcId="{F1830290-EC50-40A5-987A-B82E05D52314}" destId="{53E4D311-F394-431E-A74A-2FB7BCE416CC}" srcOrd="3" destOrd="0" presId="urn:microsoft.com/office/officeart/2008/layout/HalfCircleOrganizationChart"/>
    <dgm:cxn modelId="{95AF7B9C-EF68-423A-8F7E-F7ADCB4684B2}" type="presParOf" srcId="{CF67BC2D-1B35-4924-A850-1208052B4109}" destId="{DBD119CF-BCFD-4A37-8A9F-D85C7D2ABE5C}" srcOrd="1" destOrd="0" presId="urn:microsoft.com/office/officeart/2008/layout/HalfCircleOrganizationChart"/>
    <dgm:cxn modelId="{0F994AA8-D636-4410-8F2B-452875589439}" type="presParOf" srcId="{CF67BC2D-1B35-4924-A850-1208052B4109}" destId="{BEA4DC80-1965-485B-B354-2AFADA8907F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B7599-033D-4170-B59E-3B8BAD7CDAF0}" type="doc">
      <dgm:prSet loTypeId="urn:microsoft.com/office/officeart/2005/8/layout/venn1" loCatId="relationship" qsTypeId="urn:microsoft.com/office/officeart/2005/8/quickstyle/3d4" qsCatId="3D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04798398-48CC-4273-A6D5-22882AF4E20B}">
      <dgm:prSet/>
      <dgm:spPr/>
      <dgm:t>
        <a:bodyPr/>
        <a:lstStyle/>
        <a:p>
          <a:pPr rtl="0"/>
          <a:r>
            <a:rPr lang="ru-RU" dirty="0" smtClean="0"/>
            <a:t>Как вы думаете, какие ценности помогли </a:t>
          </a:r>
          <a:r>
            <a:rPr lang="ru-RU" dirty="0" err="1" smtClean="0"/>
            <a:t>Хисаметдину</a:t>
          </a:r>
          <a:r>
            <a:rPr lang="ru-RU" dirty="0" smtClean="0"/>
            <a:t> </a:t>
          </a:r>
          <a:r>
            <a:rPr lang="ru-RU" dirty="0" err="1" smtClean="0"/>
            <a:t>Агафурову</a:t>
          </a:r>
          <a:r>
            <a:rPr lang="ru-RU" dirty="0" smtClean="0"/>
            <a:t> добиться успеха?</a:t>
          </a:r>
          <a:endParaRPr lang="ru-RU" dirty="0"/>
        </a:p>
      </dgm:t>
    </dgm:pt>
    <dgm:pt modelId="{1BE24895-7C67-48DB-917E-7D1D7FE5ECF0}" type="parTrans" cxnId="{42CDB2B8-72DB-4C08-9BE6-3D06089EAD5B}">
      <dgm:prSet/>
      <dgm:spPr/>
      <dgm:t>
        <a:bodyPr/>
        <a:lstStyle/>
        <a:p>
          <a:endParaRPr lang="ru-RU"/>
        </a:p>
      </dgm:t>
    </dgm:pt>
    <dgm:pt modelId="{321F0637-2CF0-435C-9C97-A7910D11D5DD}" type="sibTrans" cxnId="{42CDB2B8-72DB-4C08-9BE6-3D06089EAD5B}">
      <dgm:prSet/>
      <dgm:spPr/>
      <dgm:t>
        <a:bodyPr/>
        <a:lstStyle/>
        <a:p>
          <a:endParaRPr lang="ru-RU"/>
        </a:p>
      </dgm:t>
    </dgm:pt>
    <dgm:pt modelId="{65DDD2E3-2C50-495C-B30D-A282A3910FAA}" type="pres">
      <dgm:prSet presAssocID="{C29B7599-033D-4170-B59E-3B8BAD7CDAF0}" presName="compositeShape" presStyleCnt="0">
        <dgm:presLayoutVars>
          <dgm:chMax val="7"/>
          <dgm:dir/>
          <dgm:resizeHandles val="exact"/>
        </dgm:presLayoutVars>
      </dgm:prSet>
      <dgm:spPr/>
    </dgm:pt>
    <dgm:pt modelId="{7B522D10-450C-44C0-915E-CECEE38ED03C}" type="pres">
      <dgm:prSet presAssocID="{04798398-48CC-4273-A6D5-22882AF4E20B}" presName="circ1TxSh" presStyleLbl="vennNode1" presStyleIdx="0" presStyleCnt="1" custLinFactNeighborX="74" custLinFactNeighborY="4832"/>
      <dgm:spPr/>
    </dgm:pt>
  </dgm:ptLst>
  <dgm:cxnLst>
    <dgm:cxn modelId="{42CDB2B8-72DB-4C08-9BE6-3D06089EAD5B}" srcId="{C29B7599-033D-4170-B59E-3B8BAD7CDAF0}" destId="{04798398-48CC-4273-A6D5-22882AF4E20B}" srcOrd="0" destOrd="0" parTransId="{1BE24895-7C67-48DB-917E-7D1D7FE5ECF0}" sibTransId="{321F0637-2CF0-435C-9C97-A7910D11D5DD}"/>
    <dgm:cxn modelId="{68E488C7-3FAA-4209-B157-243D59FAFE31}" type="presOf" srcId="{04798398-48CC-4273-A6D5-22882AF4E20B}" destId="{7B522D10-450C-44C0-915E-CECEE38ED03C}" srcOrd="0" destOrd="0" presId="urn:microsoft.com/office/officeart/2005/8/layout/venn1"/>
    <dgm:cxn modelId="{8848DCBA-6293-4734-8A1A-7EA155D8FF41}" type="presOf" srcId="{C29B7599-033D-4170-B59E-3B8BAD7CDAF0}" destId="{65DDD2E3-2C50-495C-B30D-A282A3910FAA}" srcOrd="0" destOrd="0" presId="urn:microsoft.com/office/officeart/2005/8/layout/venn1"/>
    <dgm:cxn modelId="{2B5ABFB5-EDC1-4AB1-8E1A-7EC1AA249EE7}" type="presParOf" srcId="{65DDD2E3-2C50-495C-B30D-A282A3910FAA}" destId="{7B522D10-450C-44C0-915E-CECEE38ED03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02FD9-7504-4FA4-9D2C-65B79F530F8D}" type="doc">
      <dgm:prSet loTypeId="urn:microsoft.com/office/officeart/2005/8/layout/venn1" loCatId="relationship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CA7A503E-71BF-48F3-96BD-C9FF842A05FE}">
      <dgm:prSet/>
      <dgm:spPr/>
      <dgm:t>
        <a:bodyPr/>
        <a:lstStyle/>
        <a:p>
          <a:pPr rtl="0"/>
          <a:r>
            <a:rPr lang="ru-RU" dirty="0" smtClean="0"/>
            <a:t>Почему, по вашему мнению, важно сохранять семейные традиции?</a:t>
          </a:r>
          <a:endParaRPr lang="ru-RU" dirty="0"/>
        </a:p>
      </dgm:t>
    </dgm:pt>
    <dgm:pt modelId="{344E3ED0-11B7-415E-BA67-3514D1B760BD}" type="parTrans" cxnId="{F77F085D-4716-42C5-8932-4E30467B2785}">
      <dgm:prSet/>
      <dgm:spPr/>
      <dgm:t>
        <a:bodyPr/>
        <a:lstStyle/>
        <a:p>
          <a:endParaRPr lang="ru-RU"/>
        </a:p>
      </dgm:t>
    </dgm:pt>
    <dgm:pt modelId="{FB716341-3C62-47AB-AAE4-D97339C03828}" type="sibTrans" cxnId="{F77F085D-4716-42C5-8932-4E30467B2785}">
      <dgm:prSet/>
      <dgm:spPr/>
      <dgm:t>
        <a:bodyPr/>
        <a:lstStyle/>
        <a:p>
          <a:endParaRPr lang="ru-RU"/>
        </a:p>
      </dgm:t>
    </dgm:pt>
    <dgm:pt modelId="{A39548A1-A7ED-4B8D-A7E4-A958D3B9B2A2}" type="pres">
      <dgm:prSet presAssocID="{E1D02FD9-7504-4FA4-9D2C-65B79F530F8D}" presName="compositeShape" presStyleCnt="0">
        <dgm:presLayoutVars>
          <dgm:chMax val="7"/>
          <dgm:dir/>
          <dgm:resizeHandles val="exact"/>
        </dgm:presLayoutVars>
      </dgm:prSet>
      <dgm:spPr/>
    </dgm:pt>
    <dgm:pt modelId="{4D7D2B5A-2414-4D00-AD2E-89A40A9355E4}" type="pres">
      <dgm:prSet presAssocID="{CA7A503E-71BF-48F3-96BD-C9FF842A05FE}" presName="circ1TxSh" presStyleLbl="vennNode1" presStyleIdx="0" presStyleCnt="1"/>
      <dgm:spPr/>
    </dgm:pt>
  </dgm:ptLst>
  <dgm:cxnLst>
    <dgm:cxn modelId="{B1CD860C-E4FB-4B67-AF9B-C8E1CD8F3738}" type="presOf" srcId="{E1D02FD9-7504-4FA4-9D2C-65B79F530F8D}" destId="{A39548A1-A7ED-4B8D-A7E4-A958D3B9B2A2}" srcOrd="0" destOrd="0" presId="urn:microsoft.com/office/officeart/2005/8/layout/venn1"/>
    <dgm:cxn modelId="{F77F085D-4716-42C5-8932-4E30467B2785}" srcId="{E1D02FD9-7504-4FA4-9D2C-65B79F530F8D}" destId="{CA7A503E-71BF-48F3-96BD-C9FF842A05FE}" srcOrd="0" destOrd="0" parTransId="{344E3ED0-11B7-415E-BA67-3514D1B760BD}" sibTransId="{FB716341-3C62-47AB-AAE4-D97339C03828}"/>
    <dgm:cxn modelId="{E3E85B8D-B020-4006-8AB8-0F94C752F929}" type="presOf" srcId="{CA7A503E-71BF-48F3-96BD-C9FF842A05FE}" destId="{4D7D2B5A-2414-4D00-AD2E-89A40A9355E4}" srcOrd="0" destOrd="0" presId="urn:microsoft.com/office/officeart/2005/8/layout/venn1"/>
    <dgm:cxn modelId="{CA5C0485-A61A-405F-B9B6-B54A2B93F128}" type="presParOf" srcId="{A39548A1-A7ED-4B8D-A7E4-A958D3B9B2A2}" destId="{4D7D2B5A-2414-4D00-AD2E-89A40A9355E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2EA21A-7D8A-4445-9EED-FB1DB1298DD8}" type="doc">
      <dgm:prSet loTypeId="urn:microsoft.com/office/officeart/2005/8/layout/venn1" loCatId="relationship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F96F2713-1ADA-45F6-9EE6-08CF089BF3AA}">
      <dgm:prSet/>
      <dgm:spPr/>
      <dgm:t>
        <a:bodyPr/>
        <a:lstStyle/>
        <a:p>
          <a:pPr rtl="0"/>
          <a:r>
            <a:rPr lang="ru-RU" smtClean="0"/>
            <a:t>Как вы думаете, почему важно, чтобы семьи участвовали в жизни своего города?</a:t>
          </a:r>
          <a:endParaRPr lang="ru-RU"/>
        </a:p>
      </dgm:t>
    </dgm:pt>
    <dgm:pt modelId="{CB1D5905-8959-4AE7-B38B-AEC26371DC4B}" type="parTrans" cxnId="{0A3E4BB4-846A-40F3-A902-323532D02611}">
      <dgm:prSet/>
      <dgm:spPr/>
      <dgm:t>
        <a:bodyPr/>
        <a:lstStyle/>
        <a:p>
          <a:endParaRPr lang="ru-RU"/>
        </a:p>
      </dgm:t>
    </dgm:pt>
    <dgm:pt modelId="{7841477E-37B3-463B-906D-CC6D5176AA58}" type="sibTrans" cxnId="{0A3E4BB4-846A-40F3-A902-323532D02611}">
      <dgm:prSet/>
      <dgm:spPr/>
      <dgm:t>
        <a:bodyPr/>
        <a:lstStyle/>
        <a:p>
          <a:endParaRPr lang="ru-RU"/>
        </a:p>
      </dgm:t>
    </dgm:pt>
    <dgm:pt modelId="{2D93BE77-14EC-4BDA-A3FB-F61C88445EE4}" type="pres">
      <dgm:prSet presAssocID="{9F2EA21A-7D8A-4445-9EED-FB1DB1298DD8}" presName="compositeShape" presStyleCnt="0">
        <dgm:presLayoutVars>
          <dgm:chMax val="7"/>
          <dgm:dir/>
          <dgm:resizeHandles val="exact"/>
        </dgm:presLayoutVars>
      </dgm:prSet>
      <dgm:spPr/>
    </dgm:pt>
    <dgm:pt modelId="{EC75F3CB-34B0-43BD-8C31-5C397EC90285}" type="pres">
      <dgm:prSet presAssocID="{F96F2713-1ADA-45F6-9EE6-08CF089BF3AA}" presName="circ1TxSh" presStyleLbl="vennNode1" presStyleIdx="0" presStyleCnt="1"/>
      <dgm:spPr/>
    </dgm:pt>
  </dgm:ptLst>
  <dgm:cxnLst>
    <dgm:cxn modelId="{4FFE3139-582C-4473-A1C3-91C09C27DEC2}" type="presOf" srcId="{9F2EA21A-7D8A-4445-9EED-FB1DB1298DD8}" destId="{2D93BE77-14EC-4BDA-A3FB-F61C88445EE4}" srcOrd="0" destOrd="0" presId="urn:microsoft.com/office/officeart/2005/8/layout/venn1"/>
    <dgm:cxn modelId="{0A3E4BB4-846A-40F3-A902-323532D02611}" srcId="{9F2EA21A-7D8A-4445-9EED-FB1DB1298DD8}" destId="{F96F2713-1ADA-45F6-9EE6-08CF089BF3AA}" srcOrd="0" destOrd="0" parTransId="{CB1D5905-8959-4AE7-B38B-AEC26371DC4B}" sibTransId="{7841477E-37B3-463B-906D-CC6D5176AA58}"/>
    <dgm:cxn modelId="{F94EBF92-BAA5-471F-93D8-8A2A2575E79E}" type="presOf" srcId="{F96F2713-1ADA-45F6-9EE6-08CF089BF3AA}" destId="{EC75F3CB-34B0-43BD-8C31-5C397EC90285}" srcOrd="0" destOrd="0" presId="urn:microsoft.com/office/officeart/2005/8/layout/venn1"/>
    <dgm:cxn modelId="{AEE578EF-4865-4354-A999-9AF8D566582B}" type="presParOf" srcId="{2D93BE77-14EC-4BDA-A3FB-F61C88445EE4}" destId="{EC75F3CB-34B0-43BD-8C31-5C397EC9028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E6FA-562D-4D81-A614-F47345804514}">
      <dsp:nvSpPr>
        <dsp:cNvPr id="0" name=""/>
        <dsp:cNvSpPr/>
      </dsp:nvSpPr>
      <dsp:spPr>
        <a:xfrm>
          <a:off x="1703578" y="972"/>
          <a:ext cx="2579850" cy="257985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BD69C-A401-4637-B7EB-AA40EB9C64FC}">
      <dsp:nvSpPr>
        <dsp:cNvPr id="0" name=""/>
        <dsp:cNvSpPr/>
      </dsp:nvSpPr>
      <dsp:spPr>
        <a:xfrm>
          <a:off x="1703578" y="972"/>
          <a:ext cx="2579850" cy="257985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86793-D2B3-49FA-B0A0-7967CB944158}">
      <dsp:nvSpPr>
        <dsp:cNvPr id="0" name=""/>
        <dsp:cNvSpPr/>
      </dsp:nvSpPr>
      <dsp:spPr>
        <a:xfrm>
          <a:off x="413653" y="465345"/>
          <a:ext cx="5159701" cy="16511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Многомиллионное дело Агафуровых начиналось практически с нуля. Отец братьев Агафуровых, Хисаметдин Гафурович, родился в 1831 году в деревне Малые Елги Казанской губернии в бедной крестьянской семье.</a:t>
          </a:r>
          <a:endParaRPr lang="ru-RU" sz="2000" kern="1200"/>
        </a:p>
      </dsp:txBody>
      <dsp:txXfrm>
        <a:off x="413653" y="465345"/>
        <a:ext cx="5159701" cy="1651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22D10-450C-44C0-915E-CECEE38ED03C}">
      <dsp:nvSpPr>
        <dsp:cNvPr id="0" name=""/>
        <dsp:cNvSpPr/>
      </dsp:nvSpPr>
      <dsp:spPr>
        <a:xfrm>
          <a:off x="1882536" y="0"/>
          <a:ext cx="4471145" cy="447114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Как вы думаете, какие ценности помогли </a:t>
          </a:r>
          <a:r>
            <a:rPr lang="ru-RU" sz="3300" kern="1200" dirty="0" err="1" smtClean="0"/>
            <a:t>Хисаметдину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Агафурову</a:t>
          </a:r>
          <a:r>
            <a:rPr lang="ru-RU" sz="3300" kern="1200" dirty="0" smtClean="0"/>
            <a:t> добиться успеха?</a:t>
          </a:r>
          <a:endParaRPr lang="ru-RU" sz="3300" kern="1200" dirty="0"/>
        </a:p>
      </dsp:txBody>
      <dsp:txXfrm>
        <a:off x="2537320" y="654784"/>
        <a:ext cx="3161577" cy="3161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D2B5A-2414-4D00-AD2E-89A40A9355E4}">
      <dsp:nvSpPr>
        <dsp:cNvPr id="0" name=""/>
        <dsp:cNvSpPr/>
      </dsp:nvSpPr>
      <dsp:spPr>
        <a:xfrm>
          <a:off x="1982067" y="0"/>
          <a:ext cx="4327129" cy="432712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Почему, по вашему мнению, важно сохранять семейные традиции?</a:t>
          </a:r>
          <a:endParaRPr lang="ru-RU" sz="3600" kern="1200" dirty="0"/>
        </a:p>
      </dsp:txBody>
      <dsp:txXfrm>
        <a:off x="2615760" y="633693"/>
        <a:ext cx="3059743" cy="3059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5F3CB-34B0-43BD-8C31-5C397EC90285}">
      <dsp:nvSpPr>
        <dsp:cNvPr id="0" name=""/>
        <dsp:cNvSpPr/>
      </dsp:nvSpPr>
      <dsp:spPr>
        <a:xfrm>
          <a:off x="1982067" y="0"/>
          <a:ext cx="4399137" cy="439913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Как вы думаете, почему важно, чтобы семьи участвовали в жизни своего города?</a:t>
          </a:r>
          <a:endParaRPr lang="ru-RU" sz="3500" kern="1200"/>
        </a:p>
      </dsp:txBody>
      <dsp:txXfrm>
        <a:off x="2626306" y="644239"/>
        <a:ext cx="3110659" cy="3110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722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560" y="3723878"/>
            <a:ext cx="7772400" cy="86409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Семейные ценности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примере семьи </a:t>
            </a:r>
            <a:r>
              <a:rPr lang="ru-RU" sz="3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Агафуровых</a:t>
            </a: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52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8941609"/>
              </p:ext>
            </p:extLst>
          </p:nvPr>
        </p:nvGraphicFramePr>
        <p:xfrm>
          <a:off x="2915816" y="1275606"/>
          <a:ext cx="5987008" cy="258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9542"/>
            <a:ext cx="274256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2" y="26749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1883 г. братья </a:t>
            </a:r>
            <a:r>
              <a:rPr lang="ru-RU" sz="2400" dirty="0" err="1"/>
              <a:t>Агафуровы</a:t>
            </a:r>
            <a:r>
              <a:rPr lang="ru-RU" sz="2400" dirty="0"/>
              <a:t> открыли в Екатеринбурге свое первое торговое заведение, а в 1887 г. перевели розничные торговые заведения в дом Дмитриевых на Успенской улице (ныне — ул. </a:t>
            </a:r>
            <a:r>
              <a:rPr lang="ru-RU" sz="2400" dirty="0" err="1"/>
              <a:t>Вайнера</a:t>
            </a:r>
            <a:r>
              <a:rPr lang="ru-RU" sz="2400" dirty="0"/>
              <a:t>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34367"/>
            <a:ext cx="5638948" cy="361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596166"/>
              </p:ext>
            </p:extLst>
          </p:nvPr>
        </p:nvGraphicFramePr>
        <p:xfrm>
          <a:off x="457200" y="123478"/>
          <a:ext cx="8229600" cy="44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6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347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Благодаря </a:t>
            </a:r>
            <a:r>
              <a:rPr lang="ru-RU" sz="2000" dirty="0"/>
              <a:t>помощи К.Х. </a:t>
            </a:r>
            <a:r>
              <a:rPr lang="ru-RU" sz="2000" dirty="0" err="1"/>
              <a:t>Агафурова</a:t>
            </a:r>
            <a:r>
              <a:rPr lang="ru-RU" sz="2000" dirty="0"/>
              <a:t> в Екатеринбурге был открыт велодром, он сам принимал участие в велогонках и имел рекорд Екатеринбурга в гонке на полверсты</a:t>
            </a:r>
            <a:r>
              <a:rPr lang="ru-RU" sz="2000" dirty="0" smtClean="0"/>
              <a:t>. В </a:t>
            </a:r>
            <a:r>
              <a:rPr lang="ru-RU" sz="2000" dirty="0"/>
              <a:t>память о братьях в Екатеринбурге открыт «Сквер имени купцов </a:t>
            </a:r>
            <a:r>
              <a:rPr lang="ru-RU" sz="2000" dirty="0" err="1"/>
              <a:t>Агафуровых</a:t>
            </a:r>
            <a:r>
              <a:rPr lang="ru-RU" sz="2000" dirty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91065"/>
            <a:ext cx="5472608" cy="363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537980"/>
              </p:ext>
            </p:extLst>
          </p:nvPr>
        </p:nvGraphicFramePr>
        <p:xfrm>
          <a:off x="457200" y="267494"/>
          <a:ext cx="8291264" cy="432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9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6" y="20169"/>
            <a:ext cx="9112200" cy="51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3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1634"/>
            <a:ext cx="9144000" cy="555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5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608585"/>
              </p:ext>
            </p:extLst>
          </p:nvPr>
        </p:nvGraphicFramePr>
        <p:xfrm>
          <a:off x="457200" y="195486"/>
          <a:ext cx="8363272" cy="439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5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</TotalTime>
  <Words>145</Words>
  <Application>Microsoft Office PowerPoint</Application>
  <PresentationFormat>Экран (16:9)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Семейные ценности  (на примере семьи Агафуровых)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ценности  (на примере семьи Агафуровых)</dc:title>
  <dc:creator>Анастасия</dc:creator>
  <cp:lastModifiedBy>Анастасия</cp:lastModifiedBy>
  <cp:revision>3</cp:revision>
  <dcterms:created xsi:type="dcterms:W3CDTF">2024-10-11T16:36:17Z</dcterms:created>
  <dcterms:modified xsi:type="dcterms:W3CDTF">2024-10-11T17:05:39Z</dcterms:modified>
</cp:coreProperties>
</file>