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61" r:id="rId5"/>
    <p:sldId id="259" r:id="rId6"/>
    <p:sldId id="258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4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-10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FA26-13B1-4CE8-8A03-4E064DC9C0C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5AA3-904B-4B26-9B2A-24ACA8A9D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570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FA26-13B1-4CE8-8A03-4E064DC9C0C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5AA3-904B-4B26-9B2A-24ACA8A9D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437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FA26-13B1-4CE8-8A03-4E064DC9C0C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5AA3-904B-4B26-9B2A-24ACA8A9D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71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FA26-13B1-4CE8-8A03-4E064DC9C0C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5AA3-904B-4B26-9B2A-24ACA8A9D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50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FA26-13B1-4CE8-8A03-4E064DC9C0C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5AA3-904B-4B26-9B2A-24ACA8A9D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44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FA26-13B1-4CE8-8A03-4E064DC9C0C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5AA3-904B-4B26-9B2A-24ACA8A9D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772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FA26-13B1-4CE8-8A03-4E064DC9C0C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5AA3-904B-4B26-9B2A-24ACA8A9D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80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FA26-13B1-4CE8-8A03-4E064DC9C0C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5AA3-904B-4B26-9B2A-24ACA8A9D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669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FA26-13B1-4CE8-8A03-4E064DC9C0C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5AA3-904B-4B26-9B2A-24ACA8A9D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675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FA26-13B1-4CE8-8A03-4E064DC9C0C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5AA3-904B-4B26-9B2A-24ACA8A9D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80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FA26-13B1-4CE8-8A03-4E064DC9C0C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5AA3-904B-4B26-9B2A-24ACA8A9D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101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613" y="1465729"/>
            <a:ext cx="10493188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FA26-13B1-4CE8-8A03-4E064DC9C0C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95AA3-904B-4B26-9B2A-24ACA8A9D6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8542" y="1"/>
            <a:ext cx="10452847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961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09109"/>
            <a:ext cx="10363200" cy="2387600"/>
          </a:xfrm>
        </p:spPr>
        <p:txBody>
          <a:bodyPr>
            <a:normAutofit/>
          </a:bodyPr>
          <a:lstStyle/>
          <a:p>
            <a:r>
              <a:rPr lang="ru-RU" dirty="0" smtClean="0"/>
              <a:t>Развивающие игры и упражнения на «переменках»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1265" y="2606711"/>
            <a:ext cx="7813589" cy="2988689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xmlns="" val="3969723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Дыхательно-голосовые игры и упражнения на материале гласных звуков.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184" y="1548713"/>
            <a:ext cx="11747157" cy="39788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Цель. Отработка удлиненного выдоха через рот с одновременным произношением гласных звуков.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Инструкция. Вдох через рот  быстрый, пауза, выдох медленный с одновременным произношением гласных сначала шепотом, затем громко.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Например:</a:t>
            </a:r>
          </a:p>
          <a:p>
            <a:pPr marL="0" indent="0">
              <a:buNone/>
            </a:pPr>
            <a:r>
              <a:rPr lang="ru-RU" dirty="0" smtClean="0"/>
              <a:t>1. Произношение гласного звука на выдохе (2-4 раза): а, о, у, ы, э (голосом).</a:t>
            </a:r>
          </a:p>
          <a:p>
            <a:pPr marL="0" indent="0">
              <a:buNone/>
            </a:pPr>
            <a:r>
              <a:rPr lang="ru-RU" dirty="0" smtClean="0"/>
              <a:t>2.Произношение гласного ряда на одном выдохе шепотом.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5827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19" y="140044"/>
            <a:ext cx="10452847" cy="13377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Дыхательно-голосовые игры и упражнения на материале</a:t>
            </a:r>
            <a:br>
              <a:rPr lang="ru-RU" dirty="0" smtClean="0"/>
            </a:br>
            <a:r>
              <a:rPr lang="ru-RU" dirty="0" smtClean="0"/>
              <a:t>согласных звуков.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854" y="2281881"/>
            <a:ext cx="10775093" cy="384707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Цель. Отработка удлиненного выдоха через рот с одновременным произношением согласных звуков.</a:t>
            </a:r>
          </a:p>
          <a:p>
            <a:pPr marL="0" indent="0">
              <a:buNone/>
            </a:pPr>
            <a:r>
              <a:rPr lang="ru-RU" dirty="0" smtClean="0"/>
              <a:t>Инструкция. Произношение согласных идет на одном выдохе, сначала с беззвучной артикуляцией, затем - громко. Педагог  должен следить за тем, чтобы ребенок правильно имитировал нужный звук, и поощрять длину выдоха. (Отмечать время счетом).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Например:</a:t>
            </a:r>
          </a:p>
          <a:p>
            <a:pPr marL="0" indent="0">
              <a:buNone/>
            </a:pPr>
            <a:r>
              <a:rPr lang="ru-RU" b="1" dirty="0" smtClean="0"/>
              <a:t>1.«Гуси шипят». </a:t>
            </a:r>
            <a:r>
              <a:rPr lang="ru-RU" dirty="0" smtClean="0"/>
              <a:t>Ноги на ширине плеч, руки опущены. Наклониться вперед с одновременным отведением рук в стороны назад (в спине прогнуться, смотреть вперед) - медленный выдох на звуке ш-ш-ш, выпрямиться - вдох (5-6 раз).</a:t>
            </a:r>
          </a:p>
          <a:p>
            <a:pPr marL="0" indent="0">
              <a:buNone/>
            </a:pPr>
            <a:r>
              <a:rPr lang="ru-RU" b="1" dirty="0" smtClean="0"/>
              <a:t>2.«Насос». </a:t>
            </a:r>
            <a:r>
              <a:rPr lang="ru-RU" dirty="0" smtClean="0"/>
              <a:t>Встать прямо, ноги вместе, руки вдоль туловища. Вдох (при выпрямлении) и выдох с одновременным наклоном туловища в сторону и произнесением звука с-с-с (руки скользят вдоль туловища) (6-8раз).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06249" y="603293"/>
            <a:ext cx="2627355" cy="16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3596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Дыхательно-голосовые игры и упражнения на материале слогов.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87" y="2326285"/>
            <a:ext cx="11355132" cy="3913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Цель. Тренировка удлиненного выдоха через рот с одновременным проговариванием слогов.</a:t>
            </a:r>
          </a:p>
          <a:p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Инструкция. Произнесение слогов сначала на шепоте, затем громко на одном выдохе. Упражнения можно сопровождать движением рук. Используется прием наращивания слогов, т.е. сначала дается один слог, потом два, три и т.д.</a:t>
            </a:r>
          </a:p>
          <a:p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Например:</a:t>
            </a:r>
          </a:p>
          <a:p>
            <a:pPr marL="0" indent="0">
              <a:buNone/>
            </a:pPr>
            <a:r>
              <a:rPr lang="ru-RU" sz="2000" b="1" dirty="0" smtClean="0"/>
              <a:t>«Дровосек». </a:t>
            </a:r>
            <a:r>
              <a:rPr lang="ru-RU" sz="2000" dirty="0" smtClean="0"/>
              <a:t>Ноги на ширине плеч, руки вдоль туловища. Поднять сцепленные руки вверх - вдох, опустить вниз - медленный выдох с произнесением слова ух-х-х-х.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34455" y="675515"/>
            <a:ext cx="2813964" cy="15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7268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048" y="-158863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Развитие внимания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1696" y="1021492"/>
            <a:ext cx="8221363" cy="467085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Таблицы </a:t>
            </a:r>
            <a:r>
              <a:rPr lang="ru-RU" b="1" dirty="0" err="1" smtClean="0"/>
              <a:t>Шульте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Таблица </a:t>
            </a:r>
            <a:r>
              <a:rPr lang="ru-RU" dirty="0" err="1" smtClean="0"/>
              <a:t>Шульте</a:t>
            </a:r>
            <a:r>
              <a:rPr lang="ru-RU" dirty="0" smtClean="0"/>
              <a:t> - одно из самых эффективных упражнений для развития мозга, внимания, концентрации, ускорения визуального поиска. Также это упражнение является самым популярным упражнением для развития </a:t>
            </a:r>
            <a:r>
              <a:rPr lang="ru-RU" dirty="0" err="1" smtClean="0"/>
              <a:t>скорочтения</a:t>
            </a:r>
            <a:r>
              <a:rPr lang="ru-RU" dirty="0" smtClean="0"/>
              <a:t>. Таблицы </a:t>
            </a:r>
            <a:r>
              <a:rPr lang="ru-RU" dirty="0" err="1" smtClean="0"/>
              <a:t>Шульте</a:t>
            </a:r>
            <a:r>
              <a:rPr lang="ru-RU" dirty="0" smtClean="0"/>
              <a:t> обычно состоят из случайно расположенных чисел или букв. Количество ячеек в таблицах также бывают разными и чаще всего они размером 5x5 элементов.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Поиск цифр и букв</a:t>
            </a:r>
          </a:p>
          <a:p>
            <a:pPr marL="0" indent="0">
              <a:buNone/>
            </a:pPr>
            <a:r>
              <a:rPr lang="ru-RU" dirty="0" smtClean="0"/>
              <a:t>Попробуйте также потренироваться в поиске букв. Эти упражнения отлично помогают развивать боковое зрение и </a:t>
            </a:r>
            <a:r>
              <a:rPr lang="ru-RU" dirty="0" err="1" smtClean="0"/>
              <a:t>скорочтение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Инструкция: Попробуйте в этом столпотворении букв за 30 секунд отыскать как можно больше букв «Р». Включите секундомер или засеките время по секундной стрелке часов. Чтобы не посчитать дважды одну и ту же букву, обводите каждую найденную «Р» карандашом либо перечеркивайте. Еще один вариант: соединяйте все найденные буквы «Р» одной линией.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681" y="919462"/>
            <a:ext cx="2428618" cy="2087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048" y="3356919"/>
            <a:ext cx="2499352" cy="251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0074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81" y="255374"/>
            <a:ext cx="10406449" cy="579943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Развитие внимания и памяти</a:t>
            </a:r>
          </a:p>
          <a:p>
            <a:pPr marL="0" indent="0">
              <a:buNone/>
            </a:pPr>
            <a:r>
              <a:rPr lang="ru-RU" dirty="0" smtClean="0"/>
              <a:t>Топ-хлоп.</a:t>
            </a:r>
          </a:p>
          <a:p>
            <a:pPr marL="0" indent="0">
              <a:buNone/>
            </a:pPr>
            <a:r>
              <a:rPr lang="ru-RU" dirty="0" smtClean="0"/>
              <a:t>Ведущий произносит фразы-понятия - правильные и неправильные. </a:t>
            </a:r>
          </a:p>
          <a:p>
            <a:pPr marL="0" indent="0">
              <a:buNone/>
            </a:pPr>
            <a:r>
              <a:rPr lang="ru-RU" dirty="0" smtClean="0"/>
              <a:t>Если выражение верное, дети хлопают, если не правильное - топают.</a:t>
            </a:r>
          </a:p>
          <a:p>
            <a:pPr marL="0" indent="0">
              <a:buNone/>
            </a:pPr>
            <a:r>
              <a:rPr lang="ru-RU" dirty="0" smtClean="0"/>
              <a:t>Примеры: "Летом всегда идет снег". </a:t>
            </a:r>
          </a:p>
          <a:p>
            <a:pPr marL="0" indent="0">
              <a:buNone/>
            </a:pPr>
            <a:r>
              <a:rPr lang="ru-RU" dirty="0" smtClean="0"/>
              <a:t>"Картошку едят сырую". «</a:t>
            </a:r>
          </a:p>
          <a:p>
            <a:pPr marL="0" indent="0">
              <a:buNone/>
            </a:pPr>
            <a:r>
              <a:rPr lang="ru-RU" dirty="0" smtClean="0"/>
              <a:t>Ворона - перелетная птица". </a:t>
            </a:r>
          </a:p>
          <a:p>
            <a:pPr marL="0" indent="0">
              <a:buNone/>
            </a:pPr>
            <a:r>
              <a:rPr lang="ru-RU" dirty="0" smtClean="0"/>
              <a:t>Понятно, что чем старше дети, тем сложнее должны быть понятия.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/>
              <a:t>Упражнение на распределение внимания.</a:t>
            </a:r>
          </a:p>
          <a:p>
            <a:pPr marL="0" indent="0">
              <a:buNone/>
            </a:pPr>
            <a:r>
              <a:rPr lang="ru-RU" dirty="0" smtClean="0"/>
              <a:t>Упражнение направлено на выработку у ребенка умения выполнять два разных действия одновременно.</a:t>
            </a:r>
          </a:p>
          <a:p>
            <a:pPr marL="0" indent="0">
              <a:buNone/>
            </a:pPr>
            <a:r>
              <a:rPr lang="ru-RU" dirty="0" smtClean="0"/>
              <a:t>а) Ребенок рисует круги в тетради и одновременно считает хлопки, которыми взрослый сопровождает рисование. Время выполнения задания - 1 мин.</a:t>
            </a:r>
          </a:p>
          <a:p>
            <a:pPr marL="0" indent="0">
              <a:buNone/>
            </a:pPr>
            <a:r>
              <a:rPr lang="ru-RU" dirty="0" smtClean="0"/>
              <a:t>Подсчитывается количество кружков и сосчитанное количество ударов. Чем больше кружков нарисовано и правильнее сосчитаны хлопки, тем выше оценка.</a:t>
            </a:r>
          </a:p>
          <a:p>
            <a:pPr marL="0" indent="0">
              <a:buNone/>
            </a:pPr>
            <a:r>
              <a:rPr lang="ru-RU" dirty="0" smtClean="0"/>
              <a:t>б) Задание похоже на предыдущее. В течение 1 минуты нужно одновременно рисовать двумя руками: левой - кружки, правой - треугольники. В конце подсчитывается количество нарисованных треугольников и кружков.</a:t>
            </a:r>
          </a:p>
          <a:p>
            <a:pPr marL="0" indent="0">
              <a:buNone/>
            </a:pPr>
            <a:r>
              <a:rPr lang="ru-RU" dirty="0" smtClean="0"/>
              <a:t>(Треугольники с "округленными" вершинами не считаются, так же как и круги с "углами". Задача ребенка - нарисовать как можно больше треугольников и кругов.)</a:t>
            </a:r>
          </a:p>
          <a:p>
            <a:pPr marL="0" indent="0">
              <a:buNone/>
            </a:pPr>
            <a:r>
              <a:rPr lang="ru-RU" b="1" u="sng" dirty="0" smtClean="0"/>
              <a:t>Так же существует простые двигательные упражнение на асимметрию:</a:t>
            </a:r>
          </a:p>
          <a:p>
            <a:r>
              <a:rPr lang="ru-RU" dirty="0" smtClean="0"/>
              <a:t>«Фига-хлопок-</a:t>
            </a:r>
            <a:r>
              <a:rPr lang="ru-RU" dirty="0" err="1" smtClean="0"/>
              <a:t>Лайк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«Рисование цифр в воздухе»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6790" y="5079145"/>
            <a:ext cx="2125877" cy="117337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8661" y="610272"/>
            <a:ext cx="3282134" cy="21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7251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741" y="365125"/>
            <a:ext cx="6963032" cy="530250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Тренировка концентрации внимания</a:t>
            </a:r>
          </a:p>
          <a:p>
            <a:pPr marL="0" indent="0">
              <a:buNone/>
            </a:pPr>
            <a:r>
              <a:rPr lang="ru-RU" dirty="0" smtClean="0"/>
              <a:t>Упражнение "Выполни по образцу".</a:t>
            </a:r>
          </a:p>
          <a:p>
            <a:pPr marL="0" indent="0">
              <a:buNone/>
            </a:pPr>
            <a:r>
              <a:rPr lang="ru-RU" dirty="0" smtClean="0"/>
              <a:t>Упражнение включает в себя задание на прорисовку достаточно сложных, но повторяющихся узоров.</a:t>
            </a:r>
          </a:p>
          <a:p>
            <a:pPr marL="0" indent="0">
              <a:buNone/>
            </a:pPr>
            <a:r>
              <a:rPr lang="ru-RU" dirty="0" smtClean="0"/>
              <a:t>Каждый из узоров требует повышенного внимания ребенка, т.к. требует от него выполнения нескольких последовательных действий:</a:t>
            </a:r>
          </a:p>
          <a:p>
            <a:pPr marL="0" indent="0">
              <a:buNone/>
            </a:pPr>
            <a:r>
              <a:rPr lang="ru-RU" dirty="0" smtClean="0"/>
              <a:t>а) анализ каждого элемента узора;</a:t>
            </a:r>
          </a:p>
          <a:p>
            <a:pPr marL="0" indent="0">
              <a:buNone/>
            </a:pPr>
            <a:r>
              <a:rPr lang="ru-RU" dirty="0" smtClean="0"/>
              <a:t>б) правильное воспроизведение каждого элемента;</a:t>
            </a:r>
          </a:p>
          <a:p>
            <a:pPr marL="0" indent="0">
              <a:buNone/>
            </a:pPr>
            <a:r>
              <a:rPr lang="ru-RU" dirty="0" smtClean="0"/>
              <a:t>в) удержание последовательности в течение продолжительного времени.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6359" y="926177"/>
            <a:ext cx="41529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6532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721" y="134466"/>
            <a:ext cx="11458833" cy="73050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Упражнения на развитие эмоционального интеллекта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421" y="1886465"/>
            <a:ext cx="10486768" cy="46873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/>
              <a:t>КОМПАС ЭМОЦИЙ</a:t>
            </a:r>
          </a:p>
          <a:p>
            <a:pPr marL="0" indent="0">
              <a:buNone/>
            </a:pPr>
            <a:r>
              <a:rPr lang="ru-RU" sz="1600" dirty="0" smtClean="0"/>
              <a:t>Уникальная игра, которая не только знакомит ребенка с эмоциями, но и показывает, какие чувства человек ощущает в той или иной ситуации. </a:t>
            </a:r>
          </a:p>
          <a:p>
            <a:pPr marL="0" indent="0">
              <a:buNone/>
            </a:pPr>
            <a:r>
              <a:rPr lang="ru-RU" sz="1600" dirty="0" smtClean="0"/>
              <a:t>Суть игры: каждый получает набор из 8 карточек: радость, страх, интерес, вдохновение, сомнение, удивление, доверие, гнев. Перечень можно дополнять.</a:t>
            </a:r>
          </a:p>
          <a:p>
            <a:pPr marL="0" indent="0">
              <a:buNone/>
            </a:pPr>
            <a:r>
              <a:rPr lang="ru-RU" sz="1600" dirty="0" smtClean="0"/>
              <a:t>Загадывающий игрок придумывает слово-понятие-ситуацию и, выбирая к ней подходящую эмоцию, выкладывает карточку в круг закрытой. Остальные игроки должны угадать: какую же эмоцию вызывает у игрока загаданная ситуация.</a:t>
            </a:r>
          </a:p>
          <a:p>
            <a:pPr marL="0" indent="0">
              <a:buNone/>
            </a:pPr>
            <a:r>
              <a:rPr lang="ru-RU" sz="1600" dirty="0" smtClean="0"/>
              <a:t>Например, один ребенок может выбрать карточку «радость» на понятие «1 сентября», а другой – «страх». Детям сложно проговорить о своих эмоциях. А в игре они раскрывают их.</a:t>
            </a:r>
          </a:p>
          <a:p>
            <a:pPr marL="0" indent="0">
              <a:buNone/>
            </a:pPr>
            <a:endParaRPr lang="ru-RU" sz="12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5629" y="177113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044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613" y="-172993"/>
            <a:ext cx="10452847" cy="13377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Упражнения </a:t>
            </a:r>
            <a:r>
              <a:rPr lang="ru-RU" sz="3200" dirty="0"/>
              <a:t>на развитие эмоционального интеллекта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644" y="1029729"/>
            <a:ext cx="11762784" cy="468733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1600" b="1" dirty="0">
                <a:solidFill>
                  <a:prstClr val="black"/>
                </a:solidFill>
              </a:rPr>
              <a:t>ЧТО Я ЧУВСТВУЮ СЕГОДНЯ </a:t>
            </a:r>
          </a:p>
          <a:p>
            <a:pPr marL="0" lvl="0" indent="0">
              <a:buNone/>
            </a:pPr>
            <a:r>
              <a:rPr lang="ru-RU" sz="1600" dirty="0">
                <a:solidFill>
                  <a:prstClr val="black"/>
                </a:solidFill>
              </a:rPr>
              <a:t>Суть игры : каждый ребенок сам выбирает эмоцию сегодняшнего дня из ряда картинок для обозначения своих переживаний. После выбора эмоции ребёнок должен объяснить, почему он выбрал именно эту эмоцию.</a:t>
            </a:r>
          </a:p>
          <a:p>
            <a:pPr marL="0" lvl="0" indent="0">
              <a:buNone/>
            </a:pPr>
            <a:r>
              <a:rPr lang="ru-RU" sz="1600" dirty="0">
                <a:solidFill>
                  <a:prstClr val="black"/>
                </a:solidFill>
              </a:rPr>
              <a:t>Пример: «Сегодня я чувствовал радость (грусть, любопытство, злость…), когда...». </a:t>
            </a:r>
          </a:p>
          <a:p>
            <a:pPr marL="0" lvl="0" indent="0">
              <a:buNone/>
            </a:pPr>
            <a:r>
              <a:rPr lang="ru-RU" sz="1600" dirty="0">
                <a:solidFill>
                  <a:prstClr val="black"/>
                </a:solidFill>
              </a:rPr>
              <a:t>Для этого распечатайте эмоции какого-нибудь персонажа. Эта игра учит осознанности и принятию собственных чувств.</a:t>
            </a:r>
          </a:p>
          <a:p>
            <a:pPr marL="0" lvl="0" indent="0">
              <a:buNone/>
            </a:pPr>
            <a:endParaRPr lang="ru-RU" sz="16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16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16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16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16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600" b="1" dirty="0">
                <a:solidFill>
                  <a:prstClr val="black"/>
                </a:solidFill>
              </a:rPr>
              <a:t>ЭМОЦИИ В КРАСКАХ </a:t>
            </a:r>
          </a:p>
          <a:p>
            <a:pPr marL="0" lvl="0" indent="0">
              <a:buNone/>
            </a:pPr>
            <a:r>
              <a:rPr lang="ru-RU" sz="1600" dirty="0">
                <a:solidFill>
                  <a:prstClr val="black"/>
                </a:solidFill>
              </a:rPr>
              <a:t>Нужно нарисовать свою картину эмоции, где эта эмоция, выражена теми красками и композицией, которую выбирает ребенок. Очень здорово рисовать одновременно и сравнить, какими у вас получились радость, грусть, злость. В конце происходит обсуждение рисунков и выбранных эмоциональных состояний.</a:t>
            </a:r>
          </a:p>
          <a:p>
            <a:pPr marL="0" lvl="0" indent="0">
              <a:buNone/>
            </a:pPr>
            <a:r>
              <a:rPr lang="ru-RU" sz="1600" dirty="0">
                <a:solidFill>
                  <a:prstClr val="black"/>
                </a:solidFill>
              </a:rPr>
              <a:t>Это упражнение можно разделить на несколько занятий, выбирая разные эмоции каждый раз.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5966" y="2583097"/>
            <a:ext cx="3599163" cy="172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7457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2621235"/>
            <a:ext cx="10493188" cy="47112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116971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613" y="-420128"/>
            <a:ext cx="10452847" cy="133773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613" y="674897"/>
            <a:ext cx="10493188" cy="47112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Когда ребёнок отправляется в школу, он все силы и способности направляет на обучение. Процесс развития там довольно однообразный и шаблонный: много информации, малоподвижность, большие нагрузки. Школьнику трудно проявить способности в полной мере, дать волю творчеству и воображению.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Факультативы и дополнительные занятия ещё сильнее перегружают его информацией и беспрерывной интеллектуальной работой, что приводит к выгоранию, упадку сил и, в конце концов, к плохому усвоению материала или полному отказу от обучения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Именно для того ,что бы </a:t>
            </a:r>
            <a:r>
              <a:rPr lang="ru-RU" dirty="0" smtClean="0"/>
              <a:t>снижать </a:t>
            </a:r>
            <a:r>
              <a:rPr lang="ru-RU" dirty="0"/>
              <a:t>вероятность скорого утомления </a:t>
            </a:r>
            <a:r>
              <a:rPr lang="ru-RU" dirty="0" smtClean="0"/>
              <a:t>одновременно стимулируя развитие способностей детей, </a:t>
            </a:r>
            <a:r>
              <a:rPr lang="ru-RU" dirty="0"/>
              <a:t>мы предоставляем </a:t>
            </a:r>
            <a:r>
              <a:rPr lang="ru-RU" dirty="0" smtClean="0"/>
              <a:t>далее этот </a:t>
            </a:r>
            <a:r>
              <a:rPr lang="ru-RU" dirty="0"/>
              <a:t>материал.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2534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859" y="2661"/>
            <a:ext cx="9525000" cy="722270"/>
          </a:xfrm>
        </p:spPr>
        <p:txBody>
          <a:bodyPr/>
          <a:lstStyle/>
          <a:p>
            <a:pPr algn="ctr"/>
            <a:r>
              <a:rPr lang="ru-RU" dirty="0" smtClean="0"/>
              <a:t>Активные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935" y="782596"/>
            <a:ext cx="11535032" cy="534635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+mj-lt"/>
              </a:rPr>
              <a:t>Игра “Угадай, кто позвал”.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Дети стоят в кругу. Один из играющих в центре круга и закрывает глаза. Педагог подходит и притрагивается к кому-либо из участников игры. Тот громко называет имя водящего. Педагог: “Угадай, кто позвал тебя”. Ребенок, стоящий в кругу, называет имя товарища. Игра продолжается до тех пор, пока все дети не побывают в роли отгадывающего.</a:t>
            </a: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Игра “Вот так позы”.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Участники игры принимают позы, соответствующие определенному виду спорта (определенной профессии, движению животного и т.д.) Водящий, посмотрев на них, должен запомнить, воспроизвести их и прокомментировать после того, как все дети вернутся в исходное положение. Игра может усложняться: водящий повторяет позы увеличивающегося числа детей. Отмечаются лучшие водящие.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 </a:t>
            </a:r>
          </a:p>
          <a:p>
            <a:r>
              <a:rPr lang="ru-RU" b="1" dirty="0" smtClean="0">
                <a:latin typeface="+mj-lt"/>
              </a:rPr>
              <a:t>Игра “Запрещенное движение”.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Дети стоят в кругу. Педагог показывает им движение, которое считается запрещенным. По команде игроки должны повторять движения педагога, кроме запрещенного. Вариант: Движения не показывают, а только называют.</a:t>
            </a:r>
            <a:endParaRPr lang="ru-RU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5151" y="0"/>
            <a:ext cx="2417415" cy="113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7485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611" y="2660822"/>
            <a:ext cx="11640065" cy="31289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Внешними проявлениями утомления являются учащение отвлечений, потеря интереса и внимания, ослабление памяти, нарушение почерка, снижение работоспособности.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Первые признаки утомления служат сигналом к выполнению физкультминуток. Эта форма двигательной нагрузки может быть использована всеми учителями, особенно в младших классах. Физкультминутки положительно влияют на аналитико-синтетическую деятельность мозга, активизируют сердечно-сосудистую и дыхательную системы, улучшают кровоснабжение внутренних органов и работоспособность нервной системы.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4025" y="143933"/>
            <a:ext cx="3446505" cy="229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6809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989" y="2100649"/>
            <a:ext cx="11532973" cy="34621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Физиологически обоснованным временем для проведения физкультминутки является 15-я - 20-я минута урока. В первом классе рекомендуется проводить по две </a:t>
            </a:r>
            <a:r>
              <a:rPr lang="ru-RU" dirty="0" err="1" smtClean="0"/>
              <a:t>физминутки</a:t>
            </a:r>
            <a:r>
              <a:rPr lang="ru-RU" dirty="0" smtClean="0"/>
              <a:t> на каждом уроке. Во 2-м - 4-м классах рекомендуется проводить по одной физкультминутке, начиная со 2-го или 3-го урока в связи с развитием первой фазы умственного утомления у значительной части учащихся класса.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Длительность физкультурных минуток обычно составляет 1-5 минут. Каждая </a:t>
            </a:r>
            <a:r>
              <a:rPr lang="ru-RU" dirty="0" err="1" smtClean="0"/>
              <a:t>физминутка</a:t>
            </a:r>
            <a:r>
              <a:rPr lang="ru-RU" dirty="0" smtClean="0"/>
              <a:t> включает комплекс из трёх-четырёх правильно подобранных упражнений, повторяемых 4-6 раз. За такое короткое время удаётся снять общее или локальное утомление, значительно улучшить самочувствие детей.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6842" y="247136"/>
            <a:ext cx="4787471" cy="17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5817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653" y="-318616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Г</a:t>
            </a:r>
            <a:r>
              <a:rPr lang="ru-RU" dirty="0" smtClean="0"/>
              <a:t>имнастики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042" y="731344"/>
            <a:ext cx="11730681" cy="4838786"/>
          </a:xfrm>
        </p:spPr>
        <p:txBody>
          <a:bodyPr>
            <a:noAutofit/>
          </a:bodyPr>
          <a:lstStyle/>
          <a:p>
            <a:r>
              <a:rPr lang="ru-RU" sz="1600" b="1" dirty="0"/>
              <a:t>Г</a:t>
            </a:r>
            <a:r>
              <a:rPr lang="ru-RU" sz="1600" b="1" dirty="0" smtClean="0"/>
              <a:t>имнастика для глаз: Круг</a:t>
            </a:r>
          </a:p>
          <a:p>
            <a:pPr marL="0" indent="0">
              <a:buNone/>
            </a:pPr>
            <a:r>
              <a:rPr lang="ru-RU" sz="1600" dirty="0" smtClean="0"/>
              <a:t>Представить себе большой круг. Обводить его глазами сначала по часовой стрелке, потом против часовой стрелки.</a:t>
            </a:r>
          </a:p>
          <a:p>
            <a:pPr marL="0" indent="0">
              <a:buNone/>
            </a:pPr>
            <a:endParaRPr lang="ru-RU" sz="1600" dirty="0" smtClean="0"/>
          </a:p>
          <a:p>
            <a:r>
              <a:rPr lang="ru-RU" sz="1600" b="1" dirty="0" smtClean="0"/>
              <a:t>Рисование носом</a:t>
            </a:r>
          </a:p>
          <a:p>
            <a:pPr marL="0" indent="0">
              <a:buNone/>
            </a:pPr>
            <a:r>
              <a:rPr lang="ru-RU" sz="1600" dirty="0" smtClean="0"/>
              <a:t>Детям нужно посмотреть на табличку и запомнить слово или букву. Затем закрыть глаза. Представить себе, что нос стал таким длинным, что достаёт до таблички. Нужно написать своим носом выбранный элемент. Открыть глаза, посмотреть на табличку.</a:t>
            </a:r>
          </a:p>
          <a:p>
            <a:endParaRPr lang="ru-RU" sz="1600" dirty="0" smtClean="0"/>
          </a:p>
          <a:p>
            <a:r>
              <a:rPr lang="ru-RU" sz="1600" b="1" dirty="0"/>
              <a:t>Г</a:t>
            </a:r>
            <a:r>
              <a:rPr lang="ru-RU" sz="1600" b="1" dirty="0" smtClean="0"/>
              <a:t>имнастика для улучшения слуха: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600" dirty="0" smtClean="0"/>
              <a:t>Пригибаем верхнюю часть уха вниз. Разгибаем, пригибаем, словно бы раскатывая и скатывая ушко. Ушки должны стать тёплыми.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600" dirty="0" smtClean="0"/>
              <a:t>Нажали пальчиками на мочки, помассировали, отпустили.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</a:p>
          <a:p>
            <a:r>
              <a:rPr lang="ru-RU" sz="1600" b="1" dirty="0" smtClean="0"/>
              <a:t>Часики</a:t>
            </a:r>
          </a:p>
          <a:p>
            <a:pPr marL="0" indent="0">
              <a:buNone/>
            </a:pPr>
            <a:r>
              <a:rPr lang="ru-RU" sz="1600" dirty="0" smtClean="0"/>
              <a:t>Развести пальчики и начать вращать. Левый пальчик – по часовой стрелке, а правый – против часовой стрелки. Следить глазами за своими пальчиками. Потом вращение в обратную сторону. Поочерёдно проследить за движением указательного пальца левой руки, а затем – правой.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119833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740" y="-214184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Дыхательная гимнастика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331" y="922637"/>
            <a:ext cx="9539416" cy="502508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Регулярные занятия дыхательной гимнастикой способствуют воспитанию правильного речевого дыхания с удлиненным постепенным выдохом, профилактике болезней дыхательных путей.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u="sng" dirty="0" smtClean="0"/>
              <a:t>Особенности  использования дыхательной гимнастики в работе: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1. Дети охотнее выполняют дыхательную гимнастику, если она идет в музыкальном сопровождении.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Весь комплекс необходимо превратить в игру. Все основные правила выполнения упражнения даются в игровой форме.  Все упражнения имеют игровые названия, например:  «Костер», «Насос» и так далее.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3. Необходима мотивация для выполнения дыхательной  гимнастики, поэтому необходима вводная беседа о важности этих упражнений.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4. Важное условие эффективности такой гимнастики  в том, что её нужно выполнять регулярно, без перерывов.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62768" y="1278166"/>
            <a:ext cx="3015177" cy="215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9248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297" y="175655"/>
            <a:ext cx="10515600" cy="10435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Начинать занятия следует с развития физиологического дыхания.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038" y="1465729"/>
            <a:ext cx="11738919" cy="399595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Цель: координация ротового и носового дыхания, выработка   </a:t>
            </a:r>
            <a:r>
              <a:rPr lang="ru-RU" dirty="0" err="1" smtClean="0"/>
              <a:t>нижнереберного</a:t>
            </a:r>
            <a:r>
              <a:rPr lang="ru-RU" dirty="0" smtClean="0"/>
              <a:t> типа дыхания при активном участии диафрагмы.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1.Вдох и выдох через нос.</a:t>
            </a:r>
          </a:p>
          <a:p>
            <a:pPr marL="0" indent="0">
              <a:buNone/>
            </a:pPr>
            <a:r>
              <a:rPr lang="ru-RU" dirty="0" smtClean="0"/>
              <a:t>(Вдох - глубокий, выдох - длительный, плавный).</a:t>
            </a:r>
          </a:p>
          <a:p>
            <a:pPr marL="0" indent="0">
              <a:buNone/>
            </a:pPr>
            <a:r>
              <a:rPr lang="ru-RU" dirty="0" smtClean="0"/>
              <a:t>2.Вдох через нос, выдох через рот.</a:t>
            </a:r>
          </a:p>
          <a:p>
            <a:pPr marL="0" indent="0">
              <a:buNone/>
            </a:pPr>
            <a:r>
              <a:rPr lang="ru-RU" dirty="0" smtClean="0"/>
              <a:t>(Если выдох через рот не получается, зажать нос пальцами).</a:t>
            </a:r>
          </a:p>
          <a:p>
            <a:pPr marL="0" indent="0">
              <a:buNone/>
            </a:pPr>
            <a:r>
              <a:rPr lang="ru-RU" dirty="0" smtClean="0"/>
              <a:t>3.Вдох через рот, выдох через нос.</a:t>
            </a:r>
          </a:p>
          <a:p>
            <a:pPr marL="0" indent="0">
              <a:buNone/>
            </a:pPr>
            <a:r>
              <a:rPr lang="ru-RU" dirty="0" smtClean="0"/>
              <a:t>4.Вдох и выдох через рот.</a:t>
            </a:r>
          </a:p>
          <a:p>
            <a:pPr marL="0" indent="0">
              <a:buNone/>
            </a:pPr>
            <a:r>
              <a:rPr lang="ru-RU" dirty="0" smtClean="0"/>
              <a:t>5.Комбинированный вдох.</a:t>
            </a:r>
          </a:p>
          <a:p>
            <a:pPr marL="0" indent="0">
              <a:buNone/>
            </a:pPr>
            <a:r>
              <a:rPr lang="ru-RU" dirty="0" smtClean="0"/>
              <a:t>Задержка дыхания, выдох через нос.</a:t>
            </a:r>
          </a:p>
          <a:p>
            <a:pPr marL="0" indent="0">
              <a:buNone/>
            </a:pPr>
            <a:r>
              <a:rPr lang="ru-RU" dirty="0" smtClean="0"/>
              <a:t>Задержка дыхания, выдох через рот (слегка приоткрытый).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7167" y="2372498"/>
            <a:ext cx="3442336" cy="323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6014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Игры и упражнения на развитие речевого дыхания без участия речи.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197" y="2039809"/>
            <a:ext cx="11829535" cy="3570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Цель. Развитие длительного, плавного выдоха, активизация мышц губ.</a:t>
            </a:r>
          </a:p>
          <a:p>
            <a:pPr marL="0" indent="0">
              <a:buNone/>
            </a:pPr>
            <a:r>
              <a:rPr lang="ru-RU" sz="2000" dirty="0" smtClean="0"/>
              <a:t>Например:</a:t>
            </a:r>
          </a:p>
          <a:p>
            <a:pPr marL="0" indent="0">
              <a:buNone/>
            </a:pPr>
            <a:r>
              <a:rPr lang="ru-RU" sz="2000" b="1" dirty="0" smtClean="0"/>
              <a:t>«Покатай трубочку». </a:t>
            </a:r>
            <a:r>
              <a:rPr lang="ru-RU" sz="2000" dirty="0" smtClean="0"/>
              <a:t>Детям, а сейчас и вам я предлагаю вдохнуть через нос и, выдыхая через рот, прокатить по гладкой поверхности круглую трубочку (шарик из ваты или </a:t>
            </a:r>
            <a:r>
              <a:rPr lang="ru-RU" sz="2000" dirty="0" err="1" smtClean="0"/>
              <a:t>фольги,карандаш</a:t>
            </a:r>
            <a:r>
              <a:rPr lang="ru-RU" sz="2000" dirty="0" smtClean="0"/>
              <a:t>, катушку от ниток ).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Следует помнить: дыхательные упражнения быстро утомляют ребенка и могут вызвать головокружение (и даже головные боли), поэтому после каждого упражнения необходим отдых. В случаях появления головокружения занятия следует прекратить.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87482" y="1146656"/>
            <a:ext cx="2809617" cy="162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2900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store.com_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powerpointstore.com_2</Template>
  <TotalTime>129</TotalTime>
  <Words>1920</Words>
  <Application>Microsoft Office PowerPoint</Application>
  <PresentationFormat>Произвольный</PresentationFormat>
  <Paragraphs>145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powerpointstore.com_2</vt:lpstr>
      <vt:lpstr>Развивающие игры и упражнения на «переменках»</vt:lpstr>
      <vt:lpstr> </vt:lpstr>
      <vt:lpstr>Активные игры</vt:lpstr>
      <vt:lpstr> </vt:lpstr>
      <vt:lpstr> </vt:lpstr>
      <vt:lpstr>Гимнастики</vt:lpstr>
      <vt:lpstr>Дыхательная гимнастика</vt:lpstr>
      <vt:lpstr> Начинать занятия следует с развития физиологического дыхания.</vt:lpstr>
      <vt:lpstr>Игры и упражнения на развитие речевого дыхания без участия речи.</vt:lpstr>
      <vt:lpstr>Дыхательно-голосовые игры и упражнения на материале гласных звуков.</vt:lpstr>
      <vt:lpstr>Дыхательно-голосовые игры и упражнения на материале согласных звуков.</vt:lpstr>
      <vt:lpstr>Дыхательно-голосовые игры и упражнения на материале слогов.</vt:lpstr>
      <vt:lpstr>Развитие внимания</vt:lpstr>
      <vt:lpstr> </vt:lpstr>
      <vt:lpstr> </vt:lpstr>
      <vt:lpstr>Упражнения на развитие эмоционального интеллекта</vt:lpstr>
      <vt:lpstr>Упражнения на развитие эмоционального интеллекта</vt:lpstr>
      <vt:lpstr>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</dc:creator>
  <cp:lastModifiedBy>Галина Петровна</cp:lastModifiedBy>
  <cp:revision>16</cp:revision>
  <dcterms:created xsi:type="dcterms:W3CDTF">2019-03-27T17:55:25Z</dcterms:created>
  <dcterms:modified xsi:type="dcterms:W3CDTF">2019-03-28T06:48:54Z</dcterms:modified>
</cp:coreProperties>
</file>