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8" r:id="rId3"/>
    <p:sldId id="259" r:id="rId4"/>
    <p:sldId id="261" r:id="rId5"/>
    <p:sldId id="266" r:id="rId6"/>
    <p:sldId id="264" r:id="rId7"/>
    <p:sldId id="265" r:id="rId8"/>
    <p:sldId id="267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Устойчивость</c:v>
                </c:pt>
                <c:pt idx="1">
                  <c:v>Продолжительность</c:v>
                </c:pt>
                <c:pt idx="2">
                  <c:v>Переключаемость</c:v>
                </c:pt>
                <c:pt idx="3">
                  <c:v>Распределение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0.02</c:v>
                </c:pt>
                <c:pt idx="1">
                  <c:v>0.05</c:v>
                </c:pt>
                <c:pt idx="2">
                  <c:v>0.11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45-4CA2-9304-71BC3E72248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Устойчивость</c:v>
                </c:pt>
                <c:pt idx="1">
                  <c:v>Продолжительность</c:v>
                </c:pt>
                <c:pt idx="2">
                  <c:v>Переключаемость</c:v>
                </c:pt>
                <c:pt idx="3">
                  <c:v>Распределение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0.56000000000000005</c:v>
                </c:pt>
                <c:pt idx="1">
                  <c:v>0.43</c:v>
                </c:pt>
                <c:pt idx="2">
                  <c:v>0.46</c:v>
                </c:pt>
                <c:pt idx="3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45-4CA2-9304-71BC3E72248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Устойчивость</c:v>
                </c:pt>
                <c:pt idx="1">
                  <c:v>Продолжительность</c:v>
                </c:pt>
                <c:pt idx="2">
                  <c:v>Переключаемость</c:v>
                </c:pt>
                <c:pt idx="3">
                  <c:v>Распределение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0.42</c:v>
                </c:pt>
                <c:pt idx="1">
                  <c:v>0.52</c:v>
                </c:pt>
                <c:pt idx="2">
                  <c:v>0.43</c:v>
                </c:pt>
                <c:pt idx="3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45-4CA2-9304-71BC3E72248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6437768"/>
        <c:axId val="376441704"/>
      </c:barChart>
      <c:catAx>
        <c:axId val="376437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6441704"/>
        <c:crosses val="autoZero"/>
        <c:auto val="1"/>
        <c:lblAlgn val="ctr"/>
        <c:lblOffset val="100"/>
        <c:noMultiLvlLbl val="0"/>
      </c:catAx>
      <c:valAx>
        <c:axId val="376441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64377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Зрительная</c:v>
                </c:pt>
                <c:pt idx="1">
                  <c:v>Слуховая кратковременная</c:v>
                </c:pt>
                <c:pt idx="2">
                  <c:v>Слуховая долговременная</c:v>
                </c:pt>
                <c:pt idx="3">
                  <c:v>Смысловая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0.12</c:v>
                </c:pt>
                <c:pt idx="1">
                  <c:v>0.16</c:v>
                </c:pt>
                <c:pt idx="2">
                  <c:v>0.05</c:v>
                </c:pt>
                <c:pt idx="3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B6-4F25-9034-83109BD0D2F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Зрительная</c:v>
                </c:pt>
                <c:pt idx="1">
                  <c:v>Слуховая кратковременная</c:v>
                </c:pt>
                <c:pt idx="2">
                  <c:v>Слуховая долговременная</c:v>
                </c:pt>
                <c:pt idx="3">
                  <c:v>Смысловая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0.39</c:v>
                </c:pt>
                <c:pt idx="1">
                  <c:v>0.57999999999999996</c:v>
                </c:pt>
                <c:pt idx="2">
                  <c:v>0.28999999999999998</c:v>
                </c:pt>
                <c:pt idx="3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B6-4F25-9034-83109BD0D2F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Зрительная</c:v>
                </c:pt>
                <c:pt idx="1">
                  <c:v>Слуховая кратковременная</c:v>
                </c:pt>
                <c:pt idx="2">
                  <c:v>Слуховая долговременная</c:v>
                </c:pt>
                <c:pt idx="3">
                  <c:v>Смысловая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0.49</c:v>
                </c:pt>
                <c:pt idx="1">
                  <c:v>0.26</c:v>
                </c:pt>
                <c:pt idx="2">
                  <c:v>0.66</c:v>
                </c:pt>
                <c:pt idx="3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B6-4F25-9034-83109BD0D2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9585768"/>
        <c:axId val="379584128"/>
      </c:barChart>
      <c:catAx>
        <c:axId val="379585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9584128"/>
        <c:crosses val="autoZero"/>
        <c:auto val="1"/>
        <c:lblAlgn val="ctr"/>
        <c:lblOffset val="100"/>
        <c:noMultiLvlLbl val="0"/>
      </c:catAx>
      <c:valAx>
        <c:axId val="37958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95857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Уровень</a:t>
            </a:r>
            <a:r>
              <a:rPr lang="ru-RU" baseline="0" dirty="0" smtClean="0"/>
              <a:t> тревожности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1">
                  <c:v>тревожность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1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9B-4C03-81FE-5C92C04E694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1">
                  <c:v>тревожность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9B-4C03-81FE-5C92C04E694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1">
                  <c:v>тревожность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9B-4C03-81FE-5C92C04E69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9601184"/>
        <c:axId val="379601512"/>
      </c:barChart>
      <c:catAx>
        <c:axId val="37960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9601512"/>
        <c:crosses val="autoZero"/>
        <c:auto val="1"/>
        <c:lblAlgn val="ctr"/>
        <c:lblOffset val="100"/>
        <c:noMultiLvlLbl val="0"/>
      </c:catAx>
      <c:valAx>
        <c:axId val="379601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96011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Самооценка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завышенная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1">
                  <c:v>тревожность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1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CD-4FEE-A5FD-9CEEDD84214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адекватная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1">
                  <c:v>тревожность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CD-4FEE-A5FD-9CEEDD84214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низкая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1">
                  <c:v>тревожность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CD-4FEE-A5FD-9CEEDD8421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9601184"/>
        <c:axId val="379601512"/>
      </c:barChart>
      <c:catAx>
        <c:axId val="37960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9601512"/>
        <c:crosses val="autoZero"/>
        <c:auto val="1"/>
        <c:lblAlgn val="ctr"/>
        <c:lblOffset val="100"/>
        <c:noMultiLvlLbl val="0"/>
      </c:catAx>
      <c:valAx>
        <c:axId val="379601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96011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4B6BA-BAF3-4225-BDFE-AD25A518198A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0CDBE-FE04-4433-A4DE-5E48E3F53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9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D3B8-7DBE-428B-97CD-34BF174EA809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C5F4-F817-43E9-A85E-9CE2F0BA2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52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D3B8-7DBE-428B-97CD-34BF174EA809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C5F4-F817-43E9-A85E-9CE2F0BA2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74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D3B8-7DBE-428B-97CD-34BF174EA809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C5F4-F817-43E9-A85E-9CE2F0BA2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21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D3B8-7DBE-428B-97CD-34BF174EA809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C5F4-F817-43E9-A85E-9CE2F0BA2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2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D3B8-7DBE-428B-97CD-34BF174EA809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C5F4-F817-43E9-A85E-9CE2F0BA2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0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D3B8-7DBE-428B-97CD-34BF174EA809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C5F4-F817-43E9-A85E-9CE2F0BA2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89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D3B8-7DBE-428B-97CD-34BF174EA809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C5F4-F817-43E9-A85E-9CE2F0BA2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10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D3B8-7DBE-428B-97CD-34BF174EA809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C5F4-F817-43E9-A85E-9CE2F0BA2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97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D3B8-7DBE-428B-97CD-34BF174EA809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C5F4-F817-43E9-A85E-9CE2F0BA2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09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D3B8-7DBE-428B-97CD-34BF174EA809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C5F4-F817-43E9-A85E-9CE2F0BA2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85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D3B8-7DBE-428B-97CD-34BF174EA809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C5F4-F817-43E9-A85E-9CE2F0BA2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85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8D3B8-7DBE-428B-97CD-34BF174EA809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AC5F4-F817-43E9-A85E-9CE2F0BA2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6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5;&#1086;&#1074;&#1072;&#1103;&#1072;&#1074;&#1077;&#1089;&#1090;&#1072;.&#1088;&#1092;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0"/>
            <a:ext cx="12192000" cy="694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38200" y="87629"/>
            <a:ext cx="10515600" cy="779463"/>
          </a:xfrm>
        </p:spPr>
        <p:txBody>
          <a:bodyPr>
            <a:normAutofit/>
          </a:bodyPr>
          <a:lstStyle/>
          <a:p>
            <a:pPr algn="ctr"/>
            <a:r>
              <a:rPr lang="ru-RU" sz="1800" cap="all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МБУ ДО ЦЕНТР "НОВАЯ АВЕСТА"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620034,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г.Екатеринбург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ул.Бебеля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122а +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7(343)367-42-01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2747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Программы:</a:t>
            </a:r>
          </a:p>
          <a:p>
            <a:pPr marL="0" indent="0" algn="ctr">
              <a:buNone/>
            </a:pPr>
            <a:r>
              <a:rPr lang="ru-RU" dirty="0" smtClean="0"/>
              <a:t>Как достичь успеха в школе 1 – 2 класс</a:t>
            </a:r>
          </a:p>
          <a:p>
            <a:pPr marL="0" indent="0" algn="ctr">
              <a:buNone/>
            </a:pPr>
            <a:r>
              <a:rPr lang="ru-RU" dirty="0" smtClean="0"/>
              <a:t>Учиться легко 3 – 4 класс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276011" y="3865299"/>
            <a:ext cx="4781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Составила : педагог-психолог 1 КК</a:t>
            </a:r>
          </a:p>
          <a:p>
            <a:r>
              <a:rPr lang="ru-RU" sz="2400" dirty="0" smtClean="0"/>
              <a:t>Курилова Марина Викторовна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1191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0"/>
            <a:ext cx="12192000" cy="694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6754" y="0"/>
            <a:ext cx="11743508" cy="525127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Учение — это сложная познавательная деятельность, которая осуществляется при взаимодействии различных мозговых структур. Своевременность образования и полноценность функциональных систем являются психофизиологической основой высших психических функций, психических форм деятельности и успешности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ребенка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психики ребенка непосредственно связано с темпами роста и созревания его головного мозга. Частичное отклонение или нарушение в этом процессе приводит к осложнениям в психическом развитии.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программа рассчитана на определенный уровень развития функциональных возможностей организма, и ребенок не может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усваивать знания до тех пор, пока его организм и, в первую очередь, центральная нервная система не будут готовы к этому процессу.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Нейропсихологические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исследования показывают, что при недоразвитии лобных долей мозга неизменно отмечается нарушение личностных компонентов.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психического развития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младшего школьника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должен опираться на гармоничное соответствие между психофизиологическими возможностями ребенка и требованиями, предъявляемыми социальным окружением. Известно, что основы знаний закладываются в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младшем школьном возрасте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упущенное в этом возрасте трудно будет восполнить впоследствии. В связи с этим возрастает актуальность прогнозирования и коррекции умственного развития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младших школьников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69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0"/>
            <a:ext cx="12192000" cy="694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74766" y="1212437"/>
            <a:ext cx="11364686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моменту прихода ребенка в </a:t>
            </a:r>
            <a:r>
              <a:rPr lang="ru-RU" sz="2000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школу </a:t>
            </a:r>
            <a:r>
              <a:rPr lang="ru-RU" sz="2000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 7 лет)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у него развито правое полушарие, а левое актуализируется только к 9 годам. В связи с этим </a:t>
            </a:r>
            <a:r>
              <a:rPr lang="ru-RU" sz="2000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обучение младших школьников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должно проходить естественным для них правополушарным способом — через творчество, образы, положительные эмоции, движение, пространство, ритм, сенсорные ощущения.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7 лет у ребенка хорошо развита только </a:t>
            </a:r>
            <a:r>
              <a:rPr lang="ru-RU" sz="2000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«внешняя»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речь, поэтому он мыслит в буквальном смысле вслух. Читать и мыслить ему необходимо вслух до тех пор, пока не будет развита </a:t>
            </a:r>
            <a:r>
              <a:rPr lang="ru-RU" sz="2000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«внутренняя»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речь.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 перехода от одного этапа к следующему строго ограничен объективными </a:t>
            </a:r>
            <a:r>
              <a:rPr lang="ru-RU" sz="2000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нейробиологическими законами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 необходимо учитывать, требуя от ребенка выполнения той или иной задачи. Если задача, предлагаемая ребенку, входит в противоречие или опережает актуальную для его мозга ситуацию, происходит энергетическое обкрадывание. Это негативно сказывается на формировании тех процессов, которые в данный момент времени активно развиваются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8"/>
          <p:cNvSpPr txBox="1">
            <a:spLocks/>
          </p:cNvSpPr>
          <p:nvPr/>
        </p:nvSpPr>
        <p:spPr>
          <a:xfrm>
            <a:off x="838200" y="224223"/>
            <a:ext cx="10515600" cy="7794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cap="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НейропсихолоГИЧЕСКИЕ</a:t>
            </a:r>
            <a:r>
              <a:rPr lang="ru-RU" sz="32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особенности развития младшего школьника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79535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0"/>
            <a:ext cx="12192000" cy="694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38200" y="230188"/>
            <a:ext cx="10515600" cy="779463"/>
          </a:xfrm>
        </p:spPr>
        <p:txBody>
          <a:bodyPr>
            <a:normAutofit/>
          </a:bodyPr>
          <a:lstStyle/>
          <a:p>
            <a:pPr algn="ctr"/>
            <a:r>
              <a:rPr lang="ru-RU" sz="1800" b="1" cap="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1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«Как достичь успеха в школе» (1 – 2 класс</a:t>
            </a:r>
            <a:r>
              <a:rPr lang="ru-RU" sz="1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br>
              <a:rPr lang="ru-RU" sz="1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«Учиться легко</a:t>
            </a:r>
            <a:r>
              <a:rPr lang="ru-RU" sz="1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1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4 класс)</a:t>
            </a:r>
            <a:endParaRPr lang="ru-RU" sz="18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0891" y="1009651"/>
            <a:ext cx="10752909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профилактика школьной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неуспешности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формирование положительного отношения к учебе методами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нейропсхиологии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задачами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активация нейродинамических показателей деятельности (повышения работоспособности, сосредоточенности);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двигательной сферы и межполушарных взаимодействий (развитие крупной и мелкой моторики);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пространственных представлений;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навыков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усидчивости, произвольного поведения;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логических операций и конструктивных умений;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эмоциональной сферы личности и коммуникативных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545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0"/>
            <a:ext cx="12192000" cy="694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477" y="1893480"/>
            <a:ext cx="1119704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Результаты входной диагностики (сентябрь 2018г.), </a:t>
            </a:r>
            <a:br>
              <a:rPr lang="ru-RU" dirty="0" smtClean="0"/>
            </a:br>
            <a:r>
              <a:rPr lang="ru-RU" dirty="0" smtClean="0"/>
              <a:t>занимающихся по программе «Как достичь успеха в школе» (1 -2 класс)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74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0"/>
            <a:ext cx="12192000" cy="694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Познавательные </a:t>
            </a:r>
            <a:r>
              <a:rPr lang="ru-RU" b="1" dirty="0" smtClean="0"/>
              <a:t>процессы. В</a:t>
            </a:r>
            <a:r>
              <a:rPr lang="ru-RU" dirty="0" smtClean="0"/>
              <a:t>нимание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665961"/>
              </p:ext>
            </p:extLst>
          </p:nvPr>
        </p:nvGraphicFramePr>
        <p:xfrm>
          <a:off x="326571" y="946354"/>
          <a:ext cx="1102722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1379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0"/>
            <a:ext cx="12192000" cy="694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9994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Познавательные </a:t>
            </a:r>
            <a:r>
              <a:rPr lang="ru-RU" b="1" dirty="0" smtClean="0"/>
              <a:t>процессы. </a:t>
            </a:r>
            <a:r>
              <a:rPr lang="ru-RU" dirty="0" smtClean="0"/>
              <a:t>Память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306532"/>
              </p:ext>
            </p:extLst>
          </p:nvPr>
        </p:nvGraphicFramePr>
        <p:xfrm>
          <a:off x="365759" y="1207611"/>
          <a:ext cx="1153450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3024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0"/>
            <a:ext cx="12192000" cy="694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Эмоционально-личностная </a:t>
            </a:r>
            <a:r>
              <a:rPr lang="ru-RU" b="1" dirty="0" smtClean="0"/>
              <a:t>сфера развития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853712"/>
              </p:ext>
            </p:extLst>
          </p:nvPr>
        </p:nvGraphicFramePr>
        <p:xfrm>
          <a:off x="838200" y="1116171"/>
          <a:ext cx="509233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7774923"/>
              </p:ext>
            </p:extLst>
          </p:nvPr>
        </p:nvGraphicFramePr>
        <p:xfrm>
          <a:off x="5930537" y="1096260"/>
          <a:ext cx="585216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5497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bestcube.space/wp-content/uploads/slide-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5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0931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181</Words>
  <Application>Microsoft Office PowerPoint</Application>
  <PresentationFormat>Широкоэкранный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МБУ ДО ЦЕНТР "НОВАЯ АВЕСТА" 620034, г.Екатеринбург, ул.Бебеля, 122а +7(343)367-42-01</vt:lpstr>
      <vt:lpstr>Презентация PowerPoint</vt:lpstr>
      <vt:lpstr>Презентация PowerPoint</vt:lpstr>
      <vt:lpstr>ПрограммЫ:  «Как достичь успеха в школе» (1 – 2 класс), «Учиться легко» (3 – 4 класс)</vt:lpstr>
      <vt:lpstr>Результаты входной диагностики (сентябрь 2018г.),  занимающихся по программе «Как достичь успеха в школе» (1 -2 класс)</vt:lpstr>
      <vt:lpstr>Познавательные процессы. Внимание</vt:lpstr>
      <vt:lpstr>Познавательные процессы. Память</vt:lpstr>
      <vt:lpstr>Эмоционально-личностная сфера развития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Марта Выдра</dc:creator>
  <cp:lastModifiedBy>Admin</cp:lastModifiedBy>
  <cp:revision>38</cp:revision>
  <dcterms:created xsi:type="dcterms:W3CDTF">2018-08-28T16:06:58Z</dcterms:created>
  <dcterms:modified xsi:type="dcterms:W3CDTF">2019-03-28T05:30:29Z</dcterms:modified>
</cp:coreProperties>
</file>